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-1022247"/>
              <a:satOff val="34289"/>
              <a:lumOff val="-18384"/>
            </a:scheme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96663"/>
              <a:satOff val="-16428"/>
              <a:lumOff val="3004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05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SzTx/>
              <a:buNone/>
              <a:defRPr b="1" i="1"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53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20202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104900" y="758938"/>
            <a:ext cx="10795000" cy="5943601"/>
          </a:xfrm>
          <a:prstGeom prst="rect">
            <a:avLst/>
          </a:prstGeom>
          <a:ln w="25400"/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74600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654800" y="419100"/>
            <a:ext cx="5588000" cy="8648700"/>
          </a:xfrm>
          <a:prstGeom prst="rect">
            <a:avLst/>
          </a:prstGeom>
          <a:ln w="25400"/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654800" y="2374900"/>
            <a:ext cx="5588000" cy="6807200"/>
          </a:xfrm>
          <a:prstGeom prst="rect">
            <a:avLst/>
          </a:prstGeom>
          <a:ln w="25400"/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626100"/>
            <a:ext cx="5588000" cy="3441700"/>
          </a:xfrm>
          <a:prstGeom prst="rect">
            <a:avLst/>
          </a:prstGeom>
          <a:ln w="25400"/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half" idx="14"/>
          </p:nvPr>
        </p:nvSpPr>
        <p:spPr>
          <a:xfrm>
            <a:off x="6680200" y="419100"/>
            <a:ext cx="5588000" cy="4914900"/>
          </a:xfrm>
          <a:prstGeom prst="rect">
            <a:avLst/>
          </a:prstGeom>
          <a:ln w="25400"/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762000" y="419100"/>
            <a:ext cx="5588000" cy="8648700"/>
          </a:xfrm>
          <a:prstGeom prst="rect">
            <a:avLst/>
          </a:prstGeom>
          <a:ln w="25400"/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5150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4064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400" u="none">
          <a:ln>
            <a:noFill/>
          </a:ln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400" u="none">
          <a:ln>
            <a:noFill/>
          </a:ln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400" u="none">
          <a:ln>
            <a:noFill/>
          </a:ln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400" u="none">
          <a:ln>
            <a:noFill/>
          </a:ln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400" u="none">
          <a:ln>
            <a:noFill/>
          </a:ln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400" u="none">
          <a:ln>
            <a:noFill/>
          </a:ln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400" u="none">
          <a:ln>
            <a:noFill/>
          </a:ln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400" u="none">
          <a:ln>
            <a:noFill/>
          </a:ln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400" u="none">
          <a:ln>
            <a:noFill/>
          </a:ln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hapter 1 Highlight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 sz="7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Chapter 1 Highlights</a:t>
            </a:r>
          </a:p>
        </p:txBody>
      </p:sp>
      <p:sp>
        <p:nvSpPr>
          <p:cNvPr id="120" name="Using MIS by David Kroenk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332993">
              <a:defRPr sz="1368"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</a:defRPr>
            </a:pPr>
          </a:p>
          <a:p>
            <a:pPr defTabSz="332993">
              <a:defRPr b="1" sz="3648">
                <a:effectLst>
                  <a:outerShdw sx="100000" sy="100000" kx="0" ky="0" algn="b" rotWithShape="0" blurRad="28956" dist="14478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Using MIS by David Kroenke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is MIS?  Why should you care about 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MIS?  Why should you care about ?</a:t>
            </a:r>
          </a:p>
        </p:txBody>
      </p:sp>
      <p:sp>
        <p:nvSpPr>
          <p:cNvPr id="123" name="Management Information Syste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5440" indent="-345440" defTabSz="496570">
              <a:spcBef>
                <a:spcPts val="3500"/>
              </a:spcBef>
              <a:defRPr b="1"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Management Information Systems</a:t>
            </a:r>
          </a:p>
          <a:p>
            <a:pPr lvl="1" marL="69088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Systems for Managing Information</a:t>
            </a:r>
          </a:p>
          <a:p>
            <a:pPr lvl="1" marL="69088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NOT Information Systems focused on the field of Management </a:t>
            </a:r>
            <a:br/>
            <a:r>
              <a:t>(too narrow of a scope)</a:t>
            </a:r>
          </a:p>
          <a:p>
            <a:pPr marL="34544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MIS touches many areas of business (Accounting, Marketing, Finance, Human Resources, etc.)</a:t>
            </a:r>
          </a:p>
          <a:p>
            <a:pPr lvl="1" marL="69088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MIS poses a threat to people who perform routine jobs.</a:t>
            </a:r>
          </a:p>
          <a:p>
            <a:pPr lvl="1" marL="69088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MIS has created many new types of jobs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ired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Fired?</a:t>
            </a:r>
          </a:p>
        </p:txBody>
      </p:sp>
      <p:sp>
        <p:nvSpPr>
          <p:cNvPr id="126" name="Did you read the story on pages 2 and 3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5759" indent="-365759" defTabSz="525779">
              <a:spcBef>
                <a:spcPts val="3700"/>
              </a:spcBef>
              <a:defRPr sz="431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defRPr>
            </a:pPr>
            <a:r>
              <a:t>Did you read the story on pages 2 and 3?</a:t>
            </a:r>
          </a:p>
          <a:p>
            <a:pPr lvl="1" marL="731519" indent="-365759" defTabSz="525779">
              <a:spcBef>
                <a:spcPts val="3700"/>
              </a:spcBef>
              <a:defRPr sz="305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defRPr>
            </a:pPr>
            <a:r>
              <a:t>Jennifer got fired</a:t>
            </a:r>
          </a:p>
          <a:p>
            <a:pPr lvl="1" marL="731519" indent="-365759" defTabSz="525779">
              <a:spcBef>
                <a:spcPts val="3700"/>
              </a:spcBef>
              <a:defRPr sz="305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defRPr>
            </a:pPr>
            <a:r>
              <a:t>Did not demonstrate non-routine skills.</a:t>
            </a:r>
          </a:p>
          <a:p>
            <a:pPr marL="365759" indent="-365759" defTabSz="525779">
              <a:spcBef>
                <a:spcPts val="3700"/>
              </a:spcBef>
              <a:defRPr sz="431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defRPr>
            </a:pPr>
            <a:r>
              <a:t>Part of MIS:  How to replace routine human labor with computer-based automation.</a:t>
            </a:r>
          </a:p>
          <a:p>
            <a:pPr lvl="1" marL="731519" indent="-365759" defTabSz="525779">
              <a:spcBef>
                <a:spcPts val="3700"/>
              </a:spcBef>
              <a:defRPr sz="305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defRPr>
            </a:pPr>
            <a:r>
              <a:t>Not just about eliminating jobs and costs (efficiency), it is actually more about improving quality (Panera example)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New Job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Jobs</a:t>
            </a:r>
          </a:p>
        </p:txBody>
      </p:sp>
      <p:sp>
        <p:nvSpPr>
          <p:cNvPr id="129" name="Computers do certain things better than huma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Computers do certain things better than humans</a:t>
            </a:r>
          </a:p>
          <a:p>
            <a:pPr lvl="1"/>
            <a:r>
              <a:t>Luckily, there are still many more things that humans do better than computers</a:t>
            </a:r>
          </a:p>
          <a:p>
            <a:pPr lvl="1"/>
            <a:r>
              <a:t>People are still an essential part of information systems (development &amp; operational usage), but the work is non-routine or things that are still too costly to fully automate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on-routine Skil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Non-routine Skills</a:t>
            </a:r>
          </a:p>
        </p:txBody>
      </p:sp>
      <p:sp>
        <p:nvSpPr>
          <p:cNvPr id="132" name="These are the thing that will keep you employed as Information Systems replace human-centered processe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5759" indent="-365759" defTabSz="525779">
              <a:spcBef>
                <a:spcPts val="3700"/>
              </a:spcBef>
              <a:defRPr sz="305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defRPr>
            </a:pPr>
            <a:r>
              <a:t>These are the thing that will keep you employed as Information Systems replace human-centered processes.</a:t>
            </a:r>
          </a:p>
          <a:p>
            <a:pPr marL="365759" indent="-365759" defTabSz="525779">
              <a:spcBef>
                <a:spcPts val="3700"/>
              </a:spcBef>
              <a:defRPr sz="305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defRPr>
            </a:pPr>
            <a:r>
              <a:t>These are things that are still difficult for computers, even in light of future A.I. advancement</a:t>
            </a:r>
          </a:p>
          <a:p>
            <a:pPr marL="571500" indent="-571500" defTabSz="525779">
              <a:spcBef>
                <a:spcPts val="3700"/>
              </a:spcBef>
              <a:buSzPct val="100000"/>
              <a:buAutoNum type="arabicPeriod" startAt="1"/>
              <a:defRPr sz="305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defRPr>
            </a:pPr>
            <a:r>
              <a:t>Abstract Reasoning (CS, IS &amp; Liberal Arts)</a:t>
            </a:r>
          </a:p>
          <a:p>
            <a:pPr marL="571500" indent="-571500" defTabSz="525779">
              <a:spcBef>
                <a:spcPts val="3700"/>
              </a:spcBef>
              <a:buSzPct val="100000"/>
              <a:buAutoNum type="arabicPeriod" startAt="1"/>
              <a:defRPr sz="305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defRPr>
            </a:pPr>
            <a:r>
              <a:t>Systems Thinking (CS or IS)</a:t>
            </a:r>
          </a:p>
          <a:p>
            <a:pPr marL="571500" indent="-571500" defTabSz="525779">
              <a:spcBef>
                <a:spcPts val="3700"/>
              </a:spcBef>
              <a:buSzPct val="100000"/>
              <a:buAutoNum type="arabicPeriod" startAt="1"/>
              <a:defRPr b="1" sz="3059">
                <a:solidFill>
                  <a:srgbClr val="FFFC79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Collaboration (Siena)</a:t>
            </a:r>
          </a:p>
          <a:p>
            <a:pPr marL="571500" indent="-571500" defTabSz="525779">
              <a:spcBef>
                <a:spcPts val="3700"/>
              </a:spcBef>
              <a:buSzPct val="100000"/>
              <a:buAutoNum type="arabicPeriod" startAt="1"/>
              <a:defRPr sz="305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defRPr>
            </a:pPr>
            <a:r>
              <a:t>Ability to Experiment (Science)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IS is Goal-centere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MIS is Goal-centered</a:t>
            </a:r>
          </a:p>
        </p:txBody>
      </p:sp>
      <p:sp>
        <p:nvSpPr>
          <p:cNvPr id="135" name="To understand modern MIS systems, one must analyze systems in the context of broader goals through the “eyes” of an organization, company or type of user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544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To understand modern MIS systems, one must analyze systems in the context of broader goals through the “eyes” of an organization, company or type of user.</a:t>
            </a:r>
          </a:p>
          <a:p>
            <a:pPr marL="34544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Diagram on page 10 helps one analyze systems in a very complete way</a:t>
            </a:r>
          </a:p>
          <a:p>
            <a:pPr marL="34544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Key considerations</a:t>
            </a:r>
          </a:p>
          <a:p>
            <a:pPr lvl="1" marL="69088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The fundamental threat of automation:   Hardware &amp; Software replacing Procedures &amp; People</a:t>
            </a:r>
          </a:p>
          <a:p>
            <a:pPr lvl="1" marL="69088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Biggest barrier to change: Procedures &amp; People are hard to change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iTunes Example"/>
          <p:cNvSpPr txBox="1"/>
          <p:nvPr>
            <p:ph type="title"/>
          </p:nvPr>
        </p:nvSpPr>
        <p:spPr>
          <a:xfrm>
            <a:off x="762000" y="209550"/>
            <a:ext cx="11480800" cy="2146300"/>
          </a:xfrm>
          <a:prstGeom prst="rect">
            <a:avLst/>
          </a:prstGeom>
        </p:spPr>
        <p:txBody>
          <a:bodyPr/>
          <a:lstStyle/>
          <a:p>
            <a:pPr/>
            <a:r>
              <a:t>iTunes Example</a:t>
            </a:r>
          </a:p>
        </p:txBody>
      </p:sp>
      <p:sp>
        <p:nvSpPr>
          <p:cNvPr id="138" name="Goal-center Perspective :    Someone wishing to purchase new music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544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Goal-center Perspective :    Someone wishing to purchase new music</a:t>
            </a:r>
          </a:p>
          <a:p>
            <a:pPr marL="34544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Store &amp; Clerk replaced with iPhone &amp; iTunes Software</a:t>
            </a:r>
          </a:p>
          <a:p>
            <a:pPr marL="34544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Human interaction replaced with “Search” &amp; “Suggest” Algorithms</a:t>
            </a:r>
          </a:p>
          <a:p>
            <a:pPr marL="34544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Exchange of cash (human-centered procedure) replaced with entirely automated software process (credit card transaction online).</a:t>
            </a:r>
          </a:p>
          <a:p>
            <a:pPr marL="345440" indent="-345440" defTabSz="496570">
              <a:spcBef>
                <a:spcPts val="3500"/>
              </a:spcBef>
              <a:defRPr sz="2890"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defRPr>
            </a:pPr>
            <a:r>
              <a:t>The data (music) remains the same,  but everything else shifted from the human side to the computer side.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|—      Collaboration      —| Data -&gt; Processing -&gt; Inf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|—      Collaboration      —|</a:t>
            </a:r>
            <a:br/>
            <a:r>
              <a:t>Data -&gt; Processing -&gt; Info</a:t>
            </a:r>
          </a:p>
        </p:txBody>
      </p:sp>
      <p:sp>
        <p:nvSpPr>
          <p:cNvPr id="141" name="While MIS is focused on the computer side, we will study the human side just as muc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7275" indent="-387275" defTabSz="525779">
              <a:spcBef>
                <a:spcPts val="3700"/>
              </a:spcBef>
              <a:defRPr sz="3239">
                <a:solidFill>
                  <a:srgbClr val="FFFFFF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While MIS is focused on the computer side, we will study the human side just as much</a:t>
            </a:r>
          </a:p>
          <a:p>
            <a:pPr marL="387275" indent="-387275" defTabSz="525779">
              <a:spcBef>
                <a:spcPts val="3700"/>
              </a:spcBef>
              <a:defRPr sz="3239">
                <a:solidFill>
                  <a:srgbClr val="FFFFFF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Data is the center of Information Systems, but human collaboration is necessary to transform data into something that is more valuable (Information)</a:t>
            </a:r>
          </a:p>
          <a:p>
            <a:pPr marL="387275" indent="-387275" defTabSz="525779">
              <a:spcBef>
                <a:spcPts val="3700"/>
              </a:spcBef>
              <a:defRPr sz="323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rPr>
                <a:solidFill>
                  <a:srgbClr val="FFFFFF"/>
                </a:solidFill>
              </a:rPr>
              <a:t>Next week, we will focus on Human Collaboration and how systems can enhance it</a:t>
            </a:r>
          </a:p>
          <a:p>
            <a:pPr marL="387275" indent="-387275" defTabSz="525779">
              <a:spcBef>
                <a:spcPts val="3700"/>
              </a:spcBef>
              <a:defRPr sz="3239"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Over two weeks, we will also study the role of Collaboration in building systems and transforming data into information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hings to 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Things to do</a:t>
            </a:r>
          </a:p>
        </p:txBody>
      </p:sp>
      <p:sp>
        <p:nvSpPr>
          <p:cNvPr id="144" name="On Wednesday there will be a Chapter 1 quiz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On Wednesday there will be a Chapter 1 quiz</a:t>
            </a:r>
          </a:p>
          <a:p>
            <a:pPr lvl="1"/>
            <a:r>
              <a:t>Review / Re-read Chapter 1 with the thought of not being Jennifer</a:t>
            </a:r>
          </a:p>
          <a:p>
            <a:pPr/>
            <a:r>
              <a:t>Read (casually) Chapter 2 </a:t>
            </a:r>
            <a:br/>
            <a:r>
              <a:t>first 14 pages</a:t>
            </a:r>
            <a:br/>
            <a:r>
              <a:t>pages 28-42 </a:t>
            </a:r>
            <a:br/>
            <a:r>
              <a:t>before Lab on Monday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